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74" r:id="rId3"/>
    <p:sldId id="317" r:id="rId4"/>
    <p:sldId id="375" r:id="rId5"/>
    <p:sldId id="376" r:id="rId6"/>
    <p:sldId id="359" r:id="rId7"/>
    <p:sldId id="384" r:id="rId8"/>
    <p:sldId id="3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3DEC-46B2-463F-A74B-888948FDC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89D96-F49C-4479-B480-702EBEE28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D2A70-0008-496E-B3BC-C70CB00E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483E2-22AD-4B93-8CCA-3308F7C0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9C429-A21C-429B-AE0C-2859D328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5676-7D95-4B83-9F47-3A2187D2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7B99E-61A0-4730-903F-8FA652D3C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DF425-D618-4773-8BA4-40462F1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1C185-744D-4A2E-BB51-530F78D7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F3C0E-DE38-4E2C-A9F3-95B27A7D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16F1E-1A29-400F-B680-81857C342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D0816-F2DA-4527-8CF6-33FBD35EA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B0673-60D9-41B6-A31D-839ABDF3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341EA-EEDB-4C71-96B8-24A7E70E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605F6-F813-475E-B9A1-8BC02FC6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5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65B9-87E7-41E8-BAAB-5202C2AD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F5A3E-B6B8-4964-B7E5-8DDB56DEF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68BA4-8B6F-4581-9D3B-C238BAC7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278ED-48C3-4461-99C9-D8C08BFE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EC8A-CB00-4C7F-8A71-C8991448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75C5-BD4A-4853-B14B-F52EDC95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100C7-1BE8-4D0E-9623-79A47BB11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E1065-A563-4372-8CF3-674AC006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0C096-0E96-4C76-83B4-355156D66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2672C-58DC-44CB-A314-2FF740D1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38B5-F035-4A24-839B-B9ACCBA3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F4C0-FC47-4B44-AD8A-EDFCF0374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A5930-E9A2-4C2B-BE97-EDEFB0229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C109B-58F4-406A-BA0D-7AA10EB2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B172C-CDB6-4EB3-828A-153D9798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B578-C7B8-4327-A104-53C236AC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3BDA-B350-4E95-9938-FFDDCC46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46A43-6D4F-4D09-A426-685A7AF5D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A302-2690-4666-A5F3-C7B0282CD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253DF-F76E-40B8-9E81-94BBD10B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C44D4F-C29C-4DB0-9028-123EDD675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018C3-C02F-486E-9760-39C25180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0B91A-4DF8-44D9-9840-4B16E6A6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8059D3-E299-45C1-8D63-C6D0DF65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9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7B138-5D66-4017-B095-513F2C75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1F5117-B797-4E3B-97A8-830CC5A1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CB064-576D-43A5-B10D-F87B9674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B85D4-2678-4C24-9166-084C7802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D06C6-B189-499D-8E3A-24904477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A64B7-760F-4FCF-862E-C310FA07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17CE2-83E1-4FAF-8925-6C18A35A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1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EE64-C417-45B6-8474-D839E3C5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E81D-04B4-444B-8877-F9B57A31D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0D9C7-3303-40F5-B3AF-AB37EEBE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F7FF9-2C8C-48E9-9EC3-3030BAD4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722BF-B96D-48D6-8FBC-C88F2730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1070D-F20C-4CFB-894E-C30708BF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5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DA11-CBC5-4997-BCBA-E657FA533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539F72-53D2-406A-A3ED-52B31699B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666F6-B399-4532-B50C-485D8C0E1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F82EE-76E3-4097-AA57-E0F1182A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0EDA7-8439-46C8-A313-9B23735F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509E8-C16E-40B9-BC08-1EE57953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0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B1526-AF40-4280-9609-B48CB5F8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64948-B758-46C2-97B5-8F5EE4DA0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1E812-7AC2-44FD-BB7B-5CBECB9A2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AECA-038D-48EA-9BA7-169B3AA1371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D7021-4213-427C-AACD-684520543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E95B-F8CA-4185-98DC-43E44F9B0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182C0-DDA9-4E97-971C-CE48DDAD5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ars.tulane.edu/eSARS/GradCareer/eSAR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career-advice/carpe-careers" TargetMode="External"/><Relationship Id="rId2" Type="http://schemas.openxmlformats.org/officeDocument/2006/relationships/hyperlink" Target="https://www.insidehighered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mohan@tulan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6600"/>
                </a:solidFill>
              </a:rPr>
              <a:t>OGPS Career Services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64259"/>
            <a:ext cx="6629400" cy="1752600"/>
          </a:xfrm>
        </p:spPr>
        <p:txBody>
          <a:bodyPr/>
          <a:lstStyle/>
          <a:p>
            <a:pPr algn="l"/>
            <a:endParaRPr lang="en-US" b="1" dirty="0"/>
          </a:p>
          <a:p>
            <a:pPr algn="l"/>
            <a:r>
              <a:rPr lang="en-US" b="1" dirty="0"/>
              <a:t>Briana Mohan, </a:t>
            </a:r>
          </a:p>
          <a:p>
            <a:pPr algn="l"/>
            <a:r>
              <a:rPr lang="en-US" b="1" dirty="0"/>
              <a:t>	Sr. Academic and Career Advisor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508701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94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Career services for grad students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484" y="1445344"/>
            <a:ext cx="6709906" cy="4803057"/>
          </a:xfrm>
        </p:spPr>
        <p:txBody>
          <a:bodyPr>
            <a:normAutofit/>
          </a:bodyPr>
          <a:lstStyle/>
          <a:p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Individual appointments</a:t>
            </a:r>
            <a:endParaRPr lang="en-US" u="sng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In Mussafer Hall #226</a:t>
            </a:r>
          </a:p>
          <a:p>
            <a:pPr lvl="1"/>
            <a:r>
              <a:rPr lang="en-US" sz="2000" dirty="0"/>
              <a:t>45 minutes</a:t>
            </a:r>
          </a:p>
          <a:p>
            <a:pPr lvl="1"/>
            <a:r>
              <a:rPr lang="en-US" sz="2000" dirty="0"/>
              <a:t>Confidential</a:t>
            </a:r>
          </a:p>
          <a:p>
            <a:pPr lvl="1"/>
            <a:r>
              <a:rPr lang="en-US" sz="2000" dirty="0"/>
              <a:t>Any career-related topic, including</a:t>
            </a:r>
          </a:p>
          <a:p>
            <a:pPr lvl="2"/>
            <a:r>
              <a:rPr lang="en-US" dirty="0"/>
              <a:t>Career exploration</a:t>
            </a:r>
          </a:p>
          <a:p>
            <a:pPr lvl="2"/>
            <a:r>
              <a:rPr lang="en-US" dirty="0"/>
              <a:t>How to network</a:t>
            </a:r>
          </a:p>
          <a:p>
            <a:pPr lvl="2"/>
            <a:r>
              <a:rPr lang="en-US" dirty="0"/>
              <a:t>Skills identification and assessment</a:t>
            </a:r>
          </a:p>
          <a:p>
            <a:pPr lvl="2"/>
            <a:r>
              <a:rPr lang="en-US" dirty="0"/>
              <a:t>Document review for job applications</a:t>
            </a:r>
          </a:p>
          <a:p>
            <a:pPr lvl="2"/>
            <a:r>
              <a:rPr lang="en-US" dirty="0"/>
              <a:t>Interview preparation</a:t>
            </a:r>
          </a:p>
          <a:p>
            <a:pPr lvl="2"/>
            <a:r>
              <a:rPr lang="en-US" dirty="0"/>
              <a:t>Negotiation skills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508701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1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Career services for grad students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484" y="1356853"/>
            <a:ext cx="6709906" cy="48915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Weekly group workshops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During Fall and Spring semesters</a:t>
            </a:r>
          </a:p>
          <a:p>
            <a:pPr lvl="1"/>
            <a:r>
              <a:rPr lang="en-US" sz="2000" dirty="0"/>
              <a:t>60 or 90 minutes long</a:t>
            </a:r>
          </a:p>
          <a:p>
            <a:pPr lvl="1"/>
            <a:r>
              <a:rPr lang="en-US" sz="2000" dirty="0"/>
              <a:t>Usually held in the LBC on Wednesdays or Thursdays, morning (9:30 AM) or afternoon (3 or 3:30 PM)</a:t>
            </a:r>
          </a:p>
          <a:p>
            <a:pPr lvl="1"/>
            <a:r>
              <a:rPr lang="en-US" sz="2000" dirty="0"/>
              <a:t>Some with participation by faculty or other university staff members</a:t>
            </a:r>
          </a:p>
          <a:p>
            <a:pPr lvl="1"/>
            <a:r>
              <a:rPr lang="en-US" sz="2000" dirty="0"/>
              <a:t>Online registration required; available next week at ogps.tulane.edu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508701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43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Fall 2019 group workshops –</a:t>
            </a:r>
            <a:endParaRPr lang="en-US" sz="27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17638"/>
            <a:ext cx="3689412" cy="5287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SEPTEMBER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400" b="1" u="sng" dirty="0"/>
              <a:t>Introduction to Academic Careers</a:t>
            </a:r>
            <a:endParaRPr lang="en-US" sz="1400" dirty="0"/>
          </a:p>
          <a:p>
            <a:r>
              <a:rPr lang="en-US" sz="1400" dirty="0"/>
              <a:t>Th., Sept. 5</a:t>
            </a:r>
          </a:p>
          <a:p>
            <a:r>
              <a:rPr lang="en-US" sz="1400" dirty="0"/>
              <a:t>9:30 – 10:30 AM</a:t>
            </a:r>
          </a:p>
          <a:p>
            <a:pPr marL="0" indent="0">
              <a:buNone/>
            </a:pPr>
            <a:r>
              <a:rPr lang="en-US" sz="1400" b="1" u="sng" dirty="0"/>
              <a:t>Academic CVs</a:t>
            </a:r>
            <a:endParaRPr lang="en-US" sz="1400" dirty="0"/>
          </a:p>
          <a:p>
            <a:r>
              <a:rPr lang="en-US" sz="1400" dirty="0"/>
              <a:t>Wed., Sept. 11</a:t>
            </a:r>
          </a:p>
          <a:p>
            <a:r>
              <a:rPr lang="en-US" sz="1400" dirty="0"/>
              <a:t>3:30 – 4:30 PM</a:t>
            </a:r>
          </a:p>
          <a:p>
            <a:pPr marL="0" indent="0">
              <a:buNone/>
            </a:pPr>
            <a:r>
              <a:rPr lang="en-US" sz="1400" b="1" u="sng" dirty="0"/>
              <a:t>Teaching Statements for </a:t>
            </a:r>
            <a:br>
              <a:rPr lang="en-US" sz="1400" b="1" u="sng" dirty="0"/>
            </a:br>
            <a:r>
              <a:rPr lang="en-US" sz="1400" b="1" u="sng" dirty="0"/>
              <a:t>Academic Applications</a:t>
            </a:r>
            <a:endParaRPr lang="en-US" sz="1400" dirty="0"/>
          </a:p>
          <a:p>
            <a:r>
              <a:rPr lang="en-US" sz="1400" dirty="0"/>
              <a:t>Tues., Sept. 17</a:t>
            </a:r>
          </a:p>
          <a:p>
            <a:r>
              <a:rPr lang="en-US" sz="1400" dirty="0"/>
              <a:t>3:30 – 4:30 PM</a:t>
            </a:r>
          </a:p>
          <a:p>
            <a:pPr marL="0" indent="0">
              <a:buNone/>
            </a:pPr>
            <a:r>
              <a:rPr lang="en-US" sz="1400" b="1" u="sng" dirty="0"/>
              <a:t>Careers for Social Science and </a:t>
            </a:r>
            <a:br>
              <a:rPr lang="en-US" sz="1400" b="1" u="sng" dirty="0"/>
            </a:br>
            <a:r>
              <a:rPr lang="en-US" sz="1400" b="1" u="sng" dirty="0"/>
              <a:t>Humanities PhDs</a:t>
            </a:r>
            <a:endParaRPr lang="en-US" sz="1400" dirty="0"/>
          </a:p>
          <a:p>
            <a:r>
              <a:rPr lang="en-US" sz="1400" dirty="0"/>
              <a:t>Wed., Sept. 25</a:t>
            </a:r>
          </a:p>
          <a:p>
            <a:r>
              <a:rPr lang="en-US" sz="1400" dirty="0"/>
              <a:t>9:30 – 11:00 AM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65468" y="1417638"/>
            <a:ext cx="3036163" cy="5287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OCTOBER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400" b="1" u="sng" dirty="0"/>
              <a:t>Career Considerations for </a:t>
            </a:r>
            <a:br>
              <a:rPr lang="en-US" sz="1400" b="1" u="sng" dirty="0"/>
            </a:br>
            <a:r>
              <a:rPr lang="en-US" sz="1400" b="1" u="sng" dirty="0"/>
              <a:t>International Students and Scholars</a:t>
            </a:r>
            <a:endParaRPr lang="en-US" sz="1400" dirty="0"/>
          </a:p>
          <a:p>
            <a:r>
              <a:rPr lang="en-US" sz="1400" dirty="0"/>
              <a:t>Wed., Oct. 2</a:t>
            </a:r>
          </a:p>
          <a:p>
            <a:r>
              <a:rPr lang="en-US" sz="1400" dirty="0"/>
              <a:t>3:00 – 4:30 PM</a:t>
            </a:r>
          </a:p>
          <a:p>
            <a:pPr marL="0" indent="0">
              <a:buNone/>
            </a:pPr>
            <a:r>
              <a:rPr lang="en-US" sz="1400" b="1" u="sng" dirty="0"/>
              <a:t>Careers for STEM PhDs </a:t>
            </a:r>
            <a:endParaRPr lang="en-US" sz="1400" dirty="0"/>
          </a:p>
          <a:p>
            <a:r>
              <a:rPr lang="en-US" sz="1400" dirty="0"/>
              <a:t>Th., Oct. 17</a:t>
            </a:r>
          </a:p>
          <a:p>
            <a:r>
              <a:rPr lang="en-US" sz="1400" dirty="0"/>
              <a:t>9:30 – 11 AM</a:t>
            </a:r>
          </a:p>
          <a:p>
            <a:pPr marL="0" indent="0">
              <a:buNone/>
            </a:pPr>
            <a:r>
              <a:rPr lang="en-US" sz="1400" b="1" u="sng" dirty="0"/>
              <a:t>Resumes and Cover Letters</a:t>
            </a:r>
          </a:p>
          <a:p>
            <a:r>
              <a:rPr lang="en-US" sz="1400" dirty="0"/>
              <a:t>Wed., Oct. 23</a:t>
            </a:r>
            <a:endParaRPr lang="en-US" sz="1400" b="1" u="sng" dirty="0"/>
          </a:p>
          <a:p>
            <a:r>
              <a:rPr lang="en-US" sz="1400" dirty="0"/>
              <a:t>9:30 – 10:30 AM</a:t>
            </a:r>
          </a:p>
          <a:p>
            <a:pPr marL="0" indent="0">
              <a:buNone/>
            </a:pPr>
            <a:r>
              <a:rPr lang="en-US" sz="1400" b="1" u="sng" dirty="0"/>
              <a:t>Establishing, Building and Maintaining Professional Relationships</a:t>
            </a:r>
            <a:endParaRPr lang="en-US" sz="1400" dirty="0"/>
          </a:p>
          <a:p>
            <a:r>
              <a:rPr lang="en-US" sz="1400" dirty="0"/>
              <a:t>Wed., Oct. 30</a:t>
            </a:r>
          </a:p>
          <a:p>
            <a:r>
              <a:rPr lang="en-US" sz="1400" dirty="0"/>
              <a:t>3:30 – 4:30 PM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508701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4FDFF7-1403-452D-A966-EDAFE679DC94}"/>
              </a:ext>
            </a:extLst>
          </p:cNvPr>
          <p:cNvSpPr txBox="1"/>
          <p:nvPr/>
        </p:nvSpPr>
        <p:spPr>
          <a:xfrm>
            <a:off x="7501630" y="1417637"/>
            <a:ext cx="32581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NOVEMBER</a:t>
            </a:r>
            <a:endParaRPr lang="en-US" sz="1400" b="1" u="sng" dirty="0"/>
          </a:p>
          <a:p>
            <a:endParaRPr lang="en-US" sz="1400" b="1" u="sng" dirty="0"/>
          </a:p>
          <a:p>
            <a:endParaRPr lang="en-US" sz="1400" b="1" u="sng" dirty="0"/>
          </a:p>
          <a:p>
            <a:r>
              <a:rPr lang="en-US" sz="1400" b="1" u="sng" dirty="0"/>
              <a:t>Three Minute Thesis Competition</a:t>
            </a:r>
            <a:br>
              <a:rPr lang="en-US" sz="1400" b="1" u="sng" dirty="0"/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Th., Nov.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10:30 AM – noon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b="1" u="sng" dirty="0"/>
              <a:t>Interview Skills and Preparation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Th., Nov. 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9:30 – 10:30  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b="1" u="sng" dirty="0"/>
              <a:t>Negotiating Like a Boss </a:t>
            </a:r>
            <a:br>
              <a:rPr lang="en-US" sz="1400" b="1" u="sng" dirty="0"/>
            </a:br>
            <a:r>
              <a:rPr lang="en-US" sz="1400" b="1" u="sng" dirty="0"/>
              <a:t>(when you’re really just a new employee)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Wed., Nov. 20</a:t>
            </a:r>
            <a:endParaRPr lang="en-US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9:30 – 10:30 AM</a:t>
            </a:r>
          </a:p>
          <a:p>
            <a:endParaRPr lang="en-US" sz="1400" b="1" u="sng" dirty="0"/>
          </a:p>
        </p:txBody>
      </p:sp>
    </p:spTree>
    <p:extLst>
      <p:ext uri="{BB962C8B-B14F-4D97-AF65-F5344CB8AC3E}">
        <p14:creationId xmlns:p14="http://schemas.microsoft.com/office/powerpoint/2010/main" val="373273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421" y="347663"/>
            <a:ext cx="9225379" cy="14779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Three questions to ask your neighbor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What is your name, program, and department?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What do you love about what you study?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3. What is one thing you would like to learn or do this semester?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400" dirty="0"/>
              <a:t>(10 minutes)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508701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3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Recommendations for your first semester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Meet with Briana and/or attend a career workshop</a:t>
            </a:r>
          </a:p>
          <a:p>
            <a:r>
              <a:rPr lang="en-US" dirty="0"/>
              <a:t>Talk to people in your department about their careers and aspirations</a:t>
            </a:r>
          </a:p>
          <a:p>
            <a:r>
              <a:rPr lang="en-US" dirty="0"/>
              <a:t>Find opportunities to meet and work with people outside your department</a:t>
            </a:r>
          </a:p>
          <a:p>
            <a:r>
              <a:rPr lang="en-US" dirty="0"/>
              <a:t>Actively seek and develop professional relationships outside of Tulane</a:t>
            </a:r>
          </a:p>
          <a:p>
            <a:r>
              <a:rPr lang="en-US" dirty="0"/>
              <a:t>Read about careers </a:t>
            </a:r>
          </a:p>
          <a:p>
            <a:pPr lvl="1"/>
            <a:r>
              <a:rPr lang="en-US" i="1" dirty="0">
                <a:hlinkClick r:id="rId2"/>
              </a:rPr>
              <a:t>Inside Higher Ed’s </a:t>
            </a:r>
            <a:r>
              <a:rPr lang="en-US" i="1" dirty="0">
                <a:hlinkClick r:id="rId3"/>
              </a:rPr>
              <a:t>“</a:t>
            </a:r>
            <a:r>
              <a:rPr lang="en-US" dirty="0">
                <a:hlinkClick r:id="rId3"/>
              </a:rPr>
              <a:t>Carpe Careers” column </a:t>
            </a:r>
            <a:r>
              <a:rPr lang="en-US" dirty="0"/>
              <a:t>for PhD students</a:t>
            </a:r>
          </a:p>
          <a:p>
            <a:pPr lvl="1"/>
            <a:r>
              <a:rPr lang="en-US" i="1" dirty="0"/>
              <a:t>The Academic Job Search Handbook (5</a:t>
            </a:r>
            <a:r>
              <a:rPr lang="en-US" i="1" baseline="30000" dirty="0"/>
              <a:t>th</a:t>
            </a:r>
            <a:r>
              <a:rPr lang="en-US" i="1" dirty="0"/>
              <a:t> Ed.)</a:t>
            </a:r>
            <a:r>
              <a:rPr lang="en-US" dirty="0"/>
              <a:t>, Vick, Furlong and Lurie</a:t>
            </a:r>
          </a:p>
          <a:p>
            <a:pPr lvl="1"/>
            <a:r>
              <a:rPr lang="en-US" i="1" dirty="0"/>
              <a:t>What Color is Your Parachute? A Practical Manual for Job-Hunters and Career Changers (2018 Ed.)</a:t>
            </a:r>
            <a:r>
              <a:rPr lang="en-US" dirty="0"/>
              <a:t>, </a:t>
            </a:r>
            <a:r>
              <a:rPr lang="en-US" dirty="0" err="1"/>
              <a:t>Bolles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393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More recommendations for your first semester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P’s if you’re interested in an academic career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Planning </a:t>
            </a:r>
          </a:p>
          <a:p>
            <a:pPr lvl="1"/>
            <a:r>
              <a:rPr lang="en-US" dirty="0"/>
              <a:t>Publications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2 P’s and an E if you’re considering careers in government, non-profits, business, education, etc.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Planning </a:t>
            </a:r>
          </a:p>
          <a:p>
            <a:pPr lvl="1"/>
            <a:r>
              <a:rPr lang="en-US" dirty="0"/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245134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Contact information -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Briana Mohan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bmohan@tulane.edu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504-314-2402 </a:t>
            </a:r>
          </a:p>
          <a:p>
            <a:pPr marL="0" indent="0">
              <a:buNone/>
            </a:pPr>
            <a:r>
              <a:rPr lang="en-US" dirty="0"/>
              <a:t>Office location in Mussafer Hall, Room 226</a:t>
            </a:r>
          </a:p>
          <a:p>
            <a:pPr marL="0" indent="0">
              <a:buNone/>
            </a:pPr>
            <a:r>
              <a:rPr lang="en-US" dirty="0"/>
              <a:t>Online appointment calendar available through OGPS site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508701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7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357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OGPS Career Services </vt:lpstr>
      <vt:lpstr>Career services for grad students -</vt:lpstr>
      <vt:lpstr>Career services for grad students -</vt:lpstr>
      <vt:lpstr>Fall 2019 group workshops –</vt:lpstr>
      <vt:lpstr>Three questions to ask your neighbor</vt:lpstr>
      <vt:lpstr>Recommendations for your first semester  </vt:lpstr>
      <vt:lpstr>More recommendations for your first semester  </vt:lpstr>
      <vt:lpstr>Contact information -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OGPS Career Services</dc:title>
  <dc:creator>Shay, Briana L</dc:creator>
  <cp:lastModifiedBy>O'Brien, Jennifer R</cp:lastModifiedBy>
  <cp:revision>2</cp:revision>
  <dcterms:created xsi:type="dcterms:W3CDTF">2019-09-10T20:13:51Z</dcterms:created>
  <dcterms:modified xsi:type="dcterms:W3CDTF">2019-09-11T19:20:26Z</dcterms:modified>
</cp:coreProperties>
</file>